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2" r:id="rId8"/>
    <p:sldId id="263" r:id="rId9"/>
    <p:sldId id="264" r:id="rId10"/>
    <p:sldId id="266" r:id="rId11"/>
    <p:sldId id="267" r:id="rId12"/>
    <p:sldId id="265" r:id="rId13"/>
    <p:sldId id="269" r:id="rId14"/>
    <p:sldId id="268" r:id="rId15"/>
    <p:sldId id="271" r:id="rId16"/>
    <p:sldId id="272" r:id="rId17"/>
    <p:sldId id="27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7B3B"/>
    <a:srgbClr val="00713A"/>
    <a:srgbClr val="068817"/>
    <a:srgbClr val="079418"/>
    <a:srgbClr val="74C427"/>
    <a:srgbClr val="A6C44B"/>
    <a:srgbClr val="8AC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3" autoAdjust="0"/>
    <p:restoredTop sz="94532"/>
  </p:normalViewPr>
  <p:slideViewPr>
    <p:cSldViewPr snapToGrid="0" snapToObjects="1">
      <p:cViewPr varScale="1">
        <p:scale>
          <a:sx n="65" d="100"/>
          <a:sy n="65" d="100"/>
        </p:scale>
        <p:origin x="9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F0A63-798F-4220-BDF6-4F2A310BE513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1ACC4-E66A-45E9-847A-A5289B822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5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B274-ECD9-6844-9790-21A98E226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F342-481B-6046-AC35-EAEC74815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2C935-632D-5245-A926-94951C6C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DEE86-343E-4E52-A9F2-5D2AFC375F8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E5520-4DEB-FD4B-9F22-EB7C515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56D7-680F-CB4B-B10E-1D6FFA76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A28-CC45-F14D-ADC5-88A589F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B90E-8EE2-7442-BE25-64F438EED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0B67D-8C42-0146-A757-97FBF60C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B42-DC1C-4C4F-8BF5-58C19F445211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126A-6778-D041-A7E0-9E73492B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A5F1-74BE-7F4C-BAE9-5E0A2173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7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30DE2-B4E8-9542-A63A-021B23337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F23E2-9DA6-7745-8D21-1B6369356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683C-E1FF-4F43-8D98-C271E6D7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7E0D-AFDA-459C-902A-77C930534CBF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DC9B-8287-2E43-BFC8-208D4D3C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AD24-758C-044A-BF6A-2B1330BB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9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C353-9FBE-5141-8529-377FCB0D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0843-08AB-CC45-97F8-99A8E27B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18-F3DB-A744-B69B-BF882A57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5F76-5E10-4AEF-869E-0247C6F0D1CC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3B07-70E9-4A47-97A0-383E69C0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EBA83-4E92-6144-A2C2-531FEF59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F050-A008-D041-8679-9B7B4AD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1FC5-B68F-274C-BB41-EE6FC3465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7DBC-D1BC-924F-AB42-F07F6E6C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F169-01A6-4B1E-A47F-4A7155CB8565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AC5E-374F-1045-8258-855EA19F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5D3C0-ECB7-4049-B237-A50B432E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6DFC-FC76-AA41-A84C-F496755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9D3A-21F0-4E40-8FC1-D9528CD4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1EB2C-1ECD-F74F-82EE-AE5338B30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E6951-1B67-AD49-8D4D-58FF99B6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E048-CB7C-4B00-84F5-39B102FE9781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3D3E7-3115-F249-8615-5BB380A3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8C44-679D-054B-A50A-A5F49A6C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8597-00D1-9C45-A992-045A3BCF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7F22F-BAD6-CA47-956E-3FEB21FD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811C0-F7D6-D04A-8F95-C9184FC81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8642-809B-9844-B0DC-46C9DDE0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D80E5-D2D5-4947-934C-B181284E3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3D0AF-54FC-304C-8CDD-8D6A25A1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4CA-0C3F-4F76-B54A-E9C7F5256EFE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F3680-FC12-0948-B162-CF437700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586D9-BFB2-DB4B-B83A-08B3191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6FD0-4A21-B64D-8605-6DFE78A6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4D0E3-11DA-8245-88F0-87AC3D4C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2E04-E4B5-4DFB-A5EF-8521A604DB1B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587B2-78B8-D540-ADCF-B3B99F7E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2A16A-DDA8-124B-9300-37B5CE13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55749-D3F6-5B40-B60A-AD6835E7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E67E-64DB-4E54-A06D-62800F9BC7D1}" type="datetime1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28217-89D3-A345-901C-432A3E87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D66D9-C338-AE44-BBDD-60CB783A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F945-51BE-8E41-A001-8556328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1D16-F809-694B-8A56-EE18EDD3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FB139-7CE6-4D46-9C0F-158A6D60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B1C3C-1F82-DD4C-AC61-765315FA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9154-5495-40C2-8C85-6AB210CA44DA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65035-F317-3C4F-BE6B-DBA53E9F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CEF8A-E308-904B-8554-2B093BAF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AD82-5A17-3442-A391-EAC94984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51955-18A8-AC41-94B9-B2603FDF8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84506-8CF4-5B4E-B0B3-3B52DDCB0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C3ED-FF8B-274F-9D47-0425A93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7C89-03EF-4D28-9729-C96E9EEC51ED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DCA7-07CA-7B42-989B-53A2AA26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F7C12-4324-B949-8183-E9B72EA4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732FA-7F9B-6447-A218-D2AAD07F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FB8C-7133-5948-A11E-0C2B393F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C691-56B7-4549-B5F1-C735DF3E2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2BCB-8B05-4411-A8CB-9FBE5DB08B39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C477-BFEF-6A40-8A64-F22652C6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950F-F683-5649-A761-C180536A3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3" Type="http://schemas.openxmlformats.org/officeDocument/2006/relationships/image" Target="../media/image19.tmp"/><Relationship Id="rId7" Type="http://schemas.openxmlformats.org/officeDocument/2006/relationships/image" Target="../media/image22.tmp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image" Target="../media/image3.emf"/><Relationship Id="rId7" Type="http://schemas.openxmlformats.org/officeDocument/2006/relationships/image" Target="../media/image27.tmp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7" Type="http://schemas.openxmlformats.org/officeDocument/2006/relationships/image" Target="../media/image3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1.png"/><Relationship Id="rId4" Type="http://schemas.openxmlformats.org/officeDocument/2006/relationships/image" Target="../media/image3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7" Type="http://schemas.openxmlformats.org/officeDocument/2006/relationships/image" Target="../media/image3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4.emf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10.tmp"/><Relationship Id="rId7" Type="http://schemas.openxmlformats.org/officeDocument/2006/relationships/image" Target="../media/image13.tmp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AACC9-6128-D644-BB32-5E823AB3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5" y="1982512"/>
            <a:ext cx="3092980" cy="103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50BB8E-98B9-0443-9518-BB0B496E8AF5}"/>
              </a:ext>
            </a:extLst>
          </p:cNvPr>
          <p:cNvSpPr/>
          <p:nvPr/>
        </p:nvSpPr>
        <p:spPr>
          <a:xfrm>
            <a:off x="0" y="0"/>
            <a:ext cx="12192000" cy="5866726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5A9FDE-E9C9-EC40-9ACD-E0B75041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1187" y="3936583"/>
            <a:ext cx="5049625" cy="1169809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ROHITH KUMAR REDDY VANGOORU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600"/>
              </a:spcBef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INFO 5810 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Fall 2019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Mid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Term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D1D62-CFD6-D946-AAA1-A9E54335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53" y="772134"/>
            <a:ext cx="2999092" cy="2999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50409-2749-4E4A-AEA0-DAA2D050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6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641922"/>
            <a:ext cx="4674779" cy="181903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06" y="1259948"/>
            <a:ext cx="3716594" cy="20211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6" y="3643357"/>
            <a:ext cx="4385421" cy="2915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38" y="6008232"/>
            <a:ext cx="1599045" cy="68530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00" y="3797382"/>
            <a:ext cx="4578177" cy="2607031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16" y="4091837"/>
            <a:ext cx="4166984" cy="18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0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485894"/>
            <a:ext cx="4559534" cy="228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4" y="1854119"/>
            <a:ext cx="904569" cy="391741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48" y="2739022"/>
            <a:ext cx="4916080" cy="21476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8" y="1193797"/>
            <a:ext cx="4146763" cy="283859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20" y="4408180"/>
            <a:ext cx="5378726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4" y="1541467"/>
            <a:ext cx="4762361" cy="255042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50" y="1826148"/>
            <a:ext cx="5624408" cy="2265746"/>
          </a:xfrm>
          <a:prstGeom prst="rect">
            <a:avLst/>
          </a:prstGeom>
        </p:spPr>
      </p:pic>
      <p:pic>
        <p:nvPicPr>
          <p:cNvPr id="11" name="image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258530" y="4249404"/>
            <a:ext cx="2281083" cy="1937145"/>
          </a:xfrm>
          <a:prstGeom prst="rect">
            <a:avLst/>
          </a:prstGeom>
          <a:ln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5" name="image15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504310" y="4231729"/>
            <a:ext cx="4323653" cy="19724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7796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741793"/>
            <a:ext cx="7339321" cy="3390646"/>
          </a:xfrm>
          <a:prstGeom prst="rect">
            <a:avLst/>
          </a:prstGeom>
        </p:spPr>
      </p:pic>
      <p:pic>
        <p:nvPicPr>
          <p:cNvPr id="8" name="image1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03234" y="1527775"/>
            <a:ext cx="2803464" cy="36428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65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Wii sports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the highest global sales of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82.74.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DS,PS2 and PS3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the top 3 platforms that published most games.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1981 and 1983 were top 2 years with most number of games published.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2019, High sales were observed in the months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 2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3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quarter.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descriptive statistics of global sales, we can find that average global sales as 0.53.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benefit: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this data analysis report, game manufacturers can find out which are type of gaming genre  that attracts gamers more.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they can decide which time of the year is the best for launching of their future games for making high sales.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also stop manufacturing those games with least sales which might help them in making more profits.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Conclusion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F402B760-09FB-7348-8C67-DCAC88C6CBC2}"/>
              </a:ext>
            </a:extLst>
          </p:cNvPr>
          <p:cNvSpPr/>
          <p:nvPr/>
        </p:nvSpPr>
        <p:spPr>
          <a:xfrm>
            <a:off x="8076008" y="1039839"/>
            <a:ext cx="3457401" cy="3457401"/>
          </a:xfrm>
          <a:prstGeom prst="ellipse">
            <a:avLst/>
          </a:prstGeom>
          <a:solidFill>
            <a:srgbClr val="74C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A4EF44-D1A3-E14E-BB09-389A47FCDC48}"/>
              </a:ext>
            </a:extLst>
          </p:cNvPr>
          <p:cNvSpPr/>
          <p:nvPr/>
        </p:nvSpPr>
        <p:spPr>
          <a:xfrm>
            <a:off x="6124379" y="1774456"/>
            <a:ext cx="2496674" cy="2496674"/>
          </a:xfrm>
          <a:prstGeom prst="ellipse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3A2ACE-0D5E-384B-9A6E-674AEC575B68}"/>
              </a:ext>
            </a:extLst>
          </p:cNvPr>
          <p:cNvSpPr/>
          <p:nvPr/>
        </p:nvSpPr>
        <p:spPr>
          <a:xfrm>
            <a:off x="7512922" y="3762622"/>
            <a:ext cx="1946630" cy="1946630"/>
          </a:xfrm>
          <a:prstGeom prst="ellipse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AF749-8A90-084D-9E88-6F607893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03" y="1310738"/>
            <a:ext cx="839610" cy="927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675027-528B-EB43-A286-5E8E7377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59" y="2179707"/>
            <a:ext cx="608650" cy="6723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C96E-9508-B645-BDEB-A15BFDD9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13" y="4071080"/>
            <a:ext cx="447447" cy="494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7DCF1-6C16-374C-8F76-507B203E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A6CD8-29EB-AC48-A197-87E92D2F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20F0C-3D09-44B1-A6D4-37BE1774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07544-8A84-4A57-8CC5-729BD652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96" y="3061689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F09505-16A9-5F40-9BAF-3E022D3C2EAB}"/>
              </a:ext>
            </a:extLst>
          </p:cNvPr>
          <p:cNvSpPr/>
          <p:nvPr/>
        </p:nvSpPr>
        <p:spPr>
          <a:xfrm>
            <a:off x="0" y="1346062"/>
            <a:ext cx="12192000" cy="4005558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1487450"/>
            <a:ext cx="10038735" cy="40972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Analysis of Video game sales 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Video games plays an important role in everyone’s life regardless of gender and age.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This dataset has sales data of different games along with their world rankings across different regions  over past five decades (1980-2020).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The goals of this analysis are designed from the perspective of gaming manufacturers 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The results of this goals might help in taking best business decisions in order to improve customer satisfaction.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bg1"/>
                </a:solidFill>
              </a:rPr>
              <a:t>Analysis of this dataset might not only benefit publishers in understanding and improving their sales but also help gaming platforms to figure out the requirements and area of interest of </a:t>
            </a:r>
            <a:r>
              <a:rPr lang="en-US" sz="1500" dirty="0" smtClean="0">
                <a:solidFill>
                  <a:schemeClr val="bg1"/>
                </a:solidFill>
              </a:rPr>
              <a:t>customers for their future launches of new game.</a:t>
            </a:r>
          </a:p>
          <a:p>
            <a:pPr>
              <a:lnSpc>
                <a:spcPct val="110000"/>
              </a:lnSpc>
            </a:pPr>
            <a:r>
              <a:rPr lang="en-US" sz="1500" dirty="0" smtClean="0">
                <a:solidFill>
                  <a:schemeClr val="bg1"/>
                </a:solidFill>
              </a:rPr>
              <a:t>Analysis is done based on several attributes like gaming genre, year published, gaming platform and geographical data of sales and other factors.  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1D17-55AD-6C45-BF39-A59E65E2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29CF7-7FFE-834F-A256-BC3C11FA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92014-46C0-4B98-BCEF-92C15424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5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72" y="2308218"/>
            <a:ext cx="6365927" cy="349281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0000"/>
              </a:lnSpc>
              <a:buNone/>
            </a:pPr>
            <a:r>
              <a:rPr lang="en-US" sz="2800" b="1" dirty="0" smtClean="0">
                <a:solidFill>
                  <a:srgbClr val="079418"/>
                </a:solidFill>
              </a:rPr>
              <a:t>About the data set: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was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scrape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vgchartz.com and consists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over 16,000 video games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were released between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to 2020.This data set has 16599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and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columns. </a:t>
            </a:r>
          </a:p>
          <a:p>
            <a:pPr lvl="1" algn="just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can be downloaded from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https://www.kaggle.com/gregorut/videogamesales</a:t>
            </a:r>
            <a:endParaRPr lang="en-US" sz="1600" u="sng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does not relate to entire gaming industry instead we can get clear understanding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sales of video games in different regions of the world and the distribution is with respect to publishers, genres and platforms.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196275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Introduction </a:t>
            </a:r>
            <a:br>
              <a:rPr lang="en-US" b="1" dirty="0" smtClean="0">
                <a:solidFill>
                  <a:srgbClr val="079418"/>
                </a:solidFill>
              </a:rPr>
            </a:br>
            <a:r>
              <a:rPr lang="en-US" b="1" dirty="0">
                <a:solidFill>
                  <a:srgbClr val="079418"/>
                </a:solidFill>
              </a:rPr>
              <a:t/>
            </a:r>
            <a:br>
              <a:rPr lang="en-US" b="1" dirty="0">
                <a:solidFill>
                  <a:srgbClr val="079418"/>
                </a:solidFill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leverage the power of MSEXCEL 2016, a faster no-code way, for performing data analysis 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DS12_VideoGameSalessss (Autosaved)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0" r="67661" b="29522"/>
          <a:stretch/>
        </p:blipFill>
        <p:spPr>
          <a:xfrm>
            <a:off x="7167716" y="2308218"/>
            <a:ext cx="4797554" cy="3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336011"/>
            <a:ext cx="10677965" cy="4402095"/>
          </a:xfrm>
        </p:spPr>
        <p:txBody>
          <a:bodyPr>
            <a:norm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have to deal with very huge dataset in real life which might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certain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unreadable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unnecessary,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data. We can simply remove these rows if they are less than 5%. But if more than 5%, removing data might leave us with less data for our analysis.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process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by following the below steps: 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missing values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 encountered a plenty of missing values in the data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set. So I found them by find and replace across each column. I found all n/a values and replaced them by zeros in numerical columns like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JP_Sales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Other_sales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data: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data inconsistencies were found.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based on business rules: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variables available can be used in analysis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didn’t remove any. </a:t>
            </a: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based on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had to add random date column to perform date functions.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cleaning: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032" y="1435510"/>
            <a:ext cx="5441694" cy="437848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 goals: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>
                <a:solidFill>
                  <a:schemeClr val="dk1"/>
                </a:solidFill>
              </a:rPr>
              <a:t>Analysis </a:t>
            </a:r>
            <a:r>
              <a:rPr lang="en-US" sz="1500" dirty="0">
                <a:solidFill>
                  <a:schemeClr val="dk1"/>
                </a:solidFill>
              </a:rPr>
              <a:t>of sales of  </a:t>
            </a:r>
            <a:r>
              <a:rPr lang="en-US" sz="1500" dirty="0" smtClean="0">
                <a:solidFill>
                  <a:schemeClr val="dk1"/>
                </a:solidFill>
              </a:rPr>
              <a:t>Gaming Platforms </a:t>
            </a:r>
            <a:r>
              <a:rPr lang="en-US" sz="1500" dirty="0">
                <a:solidFill>
                  <a:schemeClr val="dk1"/>
                </a:solidFill>
              </a:rPr>
              <a:t>based on genre across all </a:t>
            </a:r>
            <a:r>
              <a:rPr lang="en-US" sz="1500" dirty="0" smtClean="0">
                <a:solidFill>
                  <a:schemeClr val="dk1"/>
                </a:solidFill>
              </a:rPr>
              <a:t>regions.</a:t>
            </a:r>
            <a:endParaRPr lang="en-US" sz="15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Analysis of </a:t>
            </a:r>
            <a:r>
              <a:rPr lang="en-US" sz="1500" dirty="0" smtClean="0"/>
              <a:t>Top 10 </a:t>
            </a:r>
            <a:r>
              <a:rPr lang="en-US" sz="1500" dirty="0"/>
              <a:t>platforms </a:t>
            </a:r>
            <a:r>
              <a:rPr lang="en-US" sz="1500" dirty="0" smtClean="0"/>
              <a:t>which </a:t>
            </a:r>
            <a:r>
              <a:rPr lang="en-US" sz="1500" dirty="0"/>
              <a:t>published </a:t>
            </a:r>
            <a:r>
              <a:rPr lang="en-US" sz="1500" dirty="0" smtClean="0"/>
              <a:t>maximum number of games.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>
                <a:solidFill>
                  <a:schemeClr val="dk1"/>
                </a:solidFill>
              </a:rPr>
              <a:t>Year-wise </a:t>
            </a:r>
            <a:r>
              <a:rPr lang="en-US" sz="1500" dirty="0">
                <a:solidFill>
                  <a:schemeClr val="dk1"/>
                </a:solidFill>
              </a:rPr>
              <a:t>distribution of </a:t>
            </a:r>
            <a:r>
              <a:rPr lang="en-US" sz="1500" dirty="0" smtClean="0">
                <a:solidFill>
                  <a:schemeClr val="dk1"/>
                </a:solidFill>
              </a:rPr>
              <a:t>gaming platforms </a:t>
            </a:r>
            <a:r>
              <a:rPr lang="en-US" sz="1500" dirty="0">
                <a:solidFill>
                  <a:schemeClr val="dk1"/>
                </a:solidFill>
              </a:rPr>
              <a:t>with </a:t>
            </a:r>
            <a:r>
              <a:rPr lang="en-US" sz="1500" dirty="0" smtClean="0">
                <a:solidFill>
                  <a:schemeClr val="dk1"/>
                </a:solidFill>
              </a:rPr>
              <a:t>high global sales.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statistics of number of games released </a:t>
            </a:r>
            <a:r>
              <a:rPr lang="en-US" sz="1500" dirty="0"/>
              <a:t>across past five decades(1980-2020)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Trends of </a:t>
            </a:r>
            <a:r>
              <a:rPr lang="en-US" sz="1500" dirty="0"/>
              <a:t>global sales </a:t>
            </a:r>
            <a:r>
              <a:rPr lang="en-US" sz="1500" dirty="0" smtClean="0"/>
              <a:t>for year </a:t>
            </a:r>
            <a:r>
              <a:rPr lang="en-US" sz="1500" dirty="0"/>
              <a:t>2019 </a:t>
            </a:r>
            <a:r>
              <a:rPr lang="en-US" sz="1500" dirty="0" smtClean="0"/>
              <a:t>quarter-wise.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Top </a:t>
            </a:r>
            <a:r>
              <a:rPr lang="en-US" sz="1500" dirty="0"/>
              <a:t>ten years with </a:t>
            </a:r>
            <a:r>
              <a:rPr lang="en-US" sz="1500" dirty="0" smtClean="0"/>
              <a:t>most published games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Visualizing </a:t>
            </a:r>
            <a:r>
              <a:rPr lang="en-US" sz="1500" dirty="0"/>
              <a:t>the characteristics, values and cumulative </a:t>
            </a:r>
            <a:r>
              <a:rPr lang="en-US" sz="1500" dirty="0" smtClean="0"/>
              <a:t>sum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Analysis based on Descriptive statistics of Global sales.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 txBox="1">
            <a:spLocks/>
          </p:cNvSpPr>
          <p:nvPr/>
        </p:nvSpPr>
        <p:spPr>
          <a:xfrm>
            <a:off x="801789" y="1082428"/>
            <a:ext cx="5761243" cy="524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analysis goals: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is the </a:t>
            </a:r>
            <a:r>
              <a:rPr lang="en-US" sz="1500" dirty="0" smtClean="0"/>
              <a:t>rank </a:t>
            </a:r>
            <a:r>
              <a:rPr lang="en-US" sz="1500" dirty="0"/>
              <a:t>of </a:t>
            </a:r>
            <a:r>
              <a:rPr lang="en-US" sz="1500" dirty="0" smtClean="0"/>
              <a:t>“Grand </a:t>
            </a:r>
            <a:r>
              <a:rPr lang="en-US" sz="1500" dirty="0"/>
              <a:t>Theft Auto </a:t>
            </a:r>
            <a:r>
              <a:rPr lang="en-US" sz="1500" dirty="0" smtClean="0"/>
              <a:t>V” </a:t>
            </a:r>
            <a:r>
              <a:rPr lang="en-US" sz="1500" dirty="0"/>
              <a:t>and </a:t>
            </a:r>
            <a:r>
              <a:rPr lang="en-US" sz="1500" dirty="0" smtClean="0"/>
              <a:t>“New </a:t>
            </a:r>
            <a:r>
              <a:rPr lang="en-US" sz="1500" dirty="0"/>
              <a:t>Super Mario </a:t>
            </a:r>
            <a:r>
              <a:rPr lang="en-US" sz="1500" dirty="0" smtClean="0"/>
              <a:t>Bros”?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Who published </a:t>
            </a:r>
            <a:r>
              <a:rPr lang="en-US" sz="1500" dirty="0" smtClean="0"/>
              <a:t>“</a:t>
            </a:r>
            <a:r>
              <a:rPr lang="en-US" sz="1500" dirty="0" err="1" smtClean="0"/>
              <a:t>BioShock</a:t>
            </a:r>
            <a:r>
              <a:rPr lang="en-US" sz="1500" dirty="0" smtClean="0"/>
              <a:t> 2” </a:t>
            </a:r>
            <a:r>
              <a:rPr lang="en-US" sz="1500" dirty="0"/>
              <a:t>and how  </a:t>
            </a:r>
            <a:r>
              <a:rPr lang="en-US" sz="1500" dirty="0" smtClean="0"/>
              <a:t>where its sales?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are the </a:t>
            </a:r>
            <a:r>
              <a:rPr lang="en-US" sz="1500" dirty="0"/>
              <a:t>average global sales </a:t>
            </a:r>
            <a:r>
              <a:rPr lang="en-US" sz="1500" dirty="0" smtClean="0"/>
              <a:t>of “Mario </a:t>
            </a:r>
            <a:r>
              <a:rPr lang="en-US" sz="1500" dirty="0"/>
              <a:t>Kart </a:t>
            </a:r>
            <a:r>
              <a:rPr lang="en-US" sz="1500" dirty="0" smtClean="0"/>
              <a:t>Wii” </a:t>
            </a:r>
            <a:r>
              <a:rPr lang="en-US" sz="1500" dirty="0"/>
              <a:t>and </a:t>
            </a:r>
            <a:r>
              <a:rPr lang="en-US" sz="1500" dirty="0" smtClean="0"/>
              <a:t>“Mario </a:t>
            </a:r>
            <a:r>
              <a:rPr lang="en-US" sz="1500" dirty="0"/>
              <a:t>Kart </a:t>
            </a:r>
            <a:r>
              <a:rPr lang="en-US" sz="1500" dirty="0" smtClean="0"/>
              <a:t>DS”?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is  </a:t>
            </a:r>
            <a:r>
              <a:rPr lang="en-US" sz="1500" dirty="0"/>
              <a:t>total sales for </a:t>
            </a:r>
            <a:r>
              <a:rPr lang="en-US" sz="1500" dirty="0" smtClean="0"/>
              <a:t>“The </a:t>
            </a:r>
            <a:r>
              <a:rPr lang="en-US" sz="1500" dirty="0" err="1" smtClean="0"/>
              <a:t>incrediables</a:t>
            </a:r>
            <a:r>
              <a:rPr lang="en-US" sz="1500" dirty="0" smtClean="0"/>
              <a:t>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is the Difference </a:t>
            </a:r>
            <a:r>
              <a:rPr lang="en-US" sz="1500" dirty="0" smtClean="0"/>
              <a:t>of </a:t>
            </a:r>
            <a:r>
              <a:rPr lang="en-US" sz="1500" dirty="0" err="1"/>
              <a:t>Global_sales</a:t>
            </a:r>
            <a:r>
              <a:rPr lang="en-US" sz="1500" dirty="0"/>
              <a:t> and </a:t>
            </a:r>
            <a:r>
              <a:rPr lang="en-US" sz="1500" dirty="0" err="1" smtClean="0"/>
              <a:t>NA_Sales</a:t>
            </a:r>
            <a:r>
              <a:rPr lang="en-US" sz="1500" dirty="0" smtClean="0"/>
              <a:t> for </a:t>
            </a:r>
            <a:r>
              <a:rPr lang="en-US" sz="1500" dirty="0"/>
              <a:t>“The </a:t>
            </a:r>
            <a:r>
              <a:rPr lang="en-US" sz="1500" dirty="0" err="1"/>
              <a:t>incrediables</a:t>
            </a:r>
            <a:r>
              <a:rPr lang="en-US" sz="1500" dirty="0" smtClean="0"/>
              <a:t>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Which game </a:t>
            </a:r>
            <a:r>
              <a:rPr lang="en-US" sz="1500" dirty="0" smtClean="0"/>
              <a:t>tops with </a:t>
            </a:r>
            <a:r>
              <a:rPr lang="en-US" sz="1500" dirty="0"/>
              <a:t>the highest global sales</a:t>
            </a:r>
            <a:r>
              <a:rPr lang="en-US" sz="1500" dirty="0" smtClean="0"/>
              <a:t>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Number of games published </a:t>
            </a:r>
            <a:r>
              <a:rPr lang="en-US" sz="1500" dirty="0"/>
              <a:t>by </a:t>
            </a:r>
            <a:r>
              <a:rPr lang="en-US" sz="1500" dirty="0" smtClean="0"/>
              <a:t>“Nintendo” </a:t>
            </a:r>
            <a:r>
              <a:rPr lang="en-US" sz="1500" dirty="0"/>
              <a:t>and </a:t>
            </a:r>
            <a:r>
              <a:rPr lang="en-US" sz="1500" dirty="0" smtClean="0"/>
              <a:t>“</a:t>
            </a:r>
            <a:r>
              <a:rPr lang="en-US" sz="1500" dirty="0" err="1" smtClean="0"/>
              <a:t>ubisoft</a:t>
            </a:r>
            <a:r>
              <a:rPr lang="en-US" sz="1500" dirty="0" smtClean="0"/>
              <a:t>” each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Find the </a:t>
            </a:r>
            <a:r>
              <a:rPr lang="en-US" sz="1500" dirty="0"/>
              <a:t>exponential of </a:t>
            </a:r>
            <a:r>
              <a:rPr lang="en-US" sz="1500" dirty="0" err="1"/>
              <a:t>global_sales</a:t>
            </a:r>
            <a:r>
              <a:rPr lang="en-US" sz="1500" dirty="0"/>
              <a:t> of </a:t>
            </a:r>
            <a:r>
              <a:rPr lang="en-US" sz="1500" dirty="0" smtClean="0"/>
              <a:t>“</a:t>
            </a:r>
            <a:r>
              <a:rPr lang="en-US" sz="1500" dirty="0" err="1" smtClean="0"/>
              <a:t>Nintendogs</a:t>
            </a:r>
            <a:r>
              <a:rPr lang="en-US" sz="1500" dirty="0" smtClean="0"/>
              <a:t> “?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What </a:t>
            </a:r>
            <a:r>
              <a:rPr lang="en-US" sz="1500" dirty="0" smtClean="0"/>
              <a:t>were </a:t>
            </a:r>
            <a:r>
              <a:rPr lang="en-US" sz="1500" dirty="0"/>
              <a:t>the global sales of </a:t>
            </a:r>
            <a:r>
              <a:rPr lang="en-US" sz="1500" dirty="0" smtClean="0"/>
              <a:t>“Wii Sports”?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How </a:t>
            </a:r>
            <a:r>
              <a:rPr lang="en-US" sz="1500" dirty="0"/>
              <a:t>many </a:t>
            </a:r>
            <a:r>
              <a:rPr lang="en-US" sz="1500" dirty="0" smtClean="0"/>
              <a:t>years has </a:t>
            </a:r>
            <a:r>
              <a:rPr lang="en-US" sz="1500" dirty="0"/>
              <a:t>passed since "Mario Kart Wii" </a:t>
            </a:r>
            <a:r>
              <a:rPr lang="en-US" sz="1500" dirty="0" smtClean="0"/>
              <a:t>was released?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On which day of the week did "Grand Theft Auto V" release?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On what date "</a:t>
            </a:r>
            <a:r>
              <a:rPr lang="en-US" sz="1500" dirty="0" err="1"/>
              <a:t>Nintendogs</a:t>
            </a:r>
            <a:r>
              <a:rPr lang="en-US" sz="1500" dirty="0"/>
              <a:t>" </a:t>
            </a:r>
            <a:r>
              <a:rPr lang="en-US" sz="1500" dirty="0" smtClean="0"/>
              <a:t>will be launched </a:t>
            </a:r>
            <a:r>
              <a:rPr lang="en-US" sz="1500" dirty="0"/>
              <a:t>if </a:t>
            </a:r>
            <a:r>
              <a:rPr lang="en-US" sz="1500" dirty="0" smtClean="0"/>
              <a:t>is </a:t>
            </a:r>
            <a:r>
              <a:rPr lang="en-US" sz="1500" dirty="0"/>
              <a:t>released after 456 </a:t>
            </a:r>
            <a:r>
              <a:rPr lang="en-US" sz="1500" dirty="0" smtClean="0"/>
              <a:t>days </a:t>
            </a:r>
            <a:r>
              <a:rPr lang="en-US" sz="1500" dirty="0"/>
              <a:t>the actual date </a:t>
            </a:r>
            <a:r>
              <a:rPr lang="en-US" sz="1500" dirty="0" smtClean="0"/>
              <a:t>of launch?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To Determine the subtotals the North America Sales of Genre</a:t>
            </a:r>
            <a:r>
              <a:rPr lang="en-US" sz="1600" dirty="0" smtClean="0"/>
              <a:t>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To determine the count of ps2 platform using Array formula.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500" dirty="0" smtClean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172695"/>
            <a:ext cx="1599045" cy="6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2002861"/>
            <a:ext cx="4458469" cy="182188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53" y="901254"/>
            <a:ext cx="4890271" cy="291548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" y="3954389"/>
            <a:ext cx="5358581" cy="266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17" y="4075266"/>
            <a:ext cx="4630994" cy="2281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9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0"/>
          <a:stretch/>
        </p:blipFill>
        <p:spPr>
          <a:xfrm>
            <a:off x="689743" y="1585488"/>
            <a:ext cx="4403368" cy="134452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92" y="2993349"/>
            <a:ext cx="4118776" cy="105754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3" y="4231663"/>
            <a:ext cx="4507630" cy="2270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331" y="6061446"/>
            <a:ext cx="1599045" cy="685305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1486407"/>
            <a:ext cx="5285629" cy="1316606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3189188"/>
            <a:ext cx="5645299" cy="295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data analysis goals: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9" y="1535499"/>
            <a:ext cx="5589179" cy="361660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61" y="1641986"/>
            <a:ext cx="4572000" cy="3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89" y="1100231"/>
            <a:ext cx="10677965" cy="49165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analysis: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45461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79418"/>
                </a:solidFill>
              </a:rPr>
              <a:t>Data analysis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2" y="6061446"/>
            <a:ext cx="1599045" cy="685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966" y="6315928"/>
            <a:ext cx="2358689" cy="11386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1554017"/>
            <a:ext cx="5919020" cy="405364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58" y="2104501"/>
            <a:ext cx="6529672" cy="30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A2ECE6EE30EC4DB8D8A22BD801D6C7" ma:contentTypeVersion="11" ma:contentTypeDescription="Create a new document." ma:contentTypeScope="" ma:versionID="08ad46f1f544e1c0e445224af25ee928">
  <xsd:schema xmlns:xsd="http://www.w3.org/2001/XMLSchema" xmlns:xs="http://www.w3.org/2001/XMLSchema" xmlns:p="http://schemas.microsoft.com/office/2006/metadata/properties" xmlns:ns3="331e5a1c-fa4c-44b1-9414-b418d09aeced" xmlns:ns4="d6c0034c-5203-492d-8710-82b7ca276156" targetNamespace="http://schemas.microsoft.com/office/2006/metadata/properties" ma:root="true" ma:fieldsID="e94a057dbe470b69428305bdf52f9865" ns3:_="" ns4:_="">
    <xsd:import namespace="331e5a1c-fa4c-44b1-9414-b418d09aeced"/>
    <xsd:import namespace="d6c0034c-5203-492d-8710-82b7ca2761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1e5a1c-fa4c-44b1-9414-b418d09aec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0034c-5203-492d-8710-82b7ca2761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89E40C-D4B4-436C-8F27-CF669A100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1e5a1c-fa4c-44b1-9414-b418d09aeced"/>
    <ds:schemaRef ds:uri="d6c0034c-5203-492d-8710-82b7ca2761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3A1A35-57BA-4252-BE99-58396300B9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F629C9-72D8-40F0-97C0-A8F739FD07DE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6c0034c-5203-492d-8710-82b7ca276156"/>
    <ds:schemaRef ds:uri="331e5a1c-fa4c-44b1-9414-b418d09aece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937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Introduction   In this project we leverage the power of MSEXCEL 2016, a faster no-code way, for performing data analysis . </vt:lpstr>
      <vt:lpstr>Data cleaning:</vt:lpstr>
      <vt:lpstr>Data analysis: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Data analysis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Clayton</dc:creator>
  <cp:lastModifiedBy>Cognizant</cp:lastModifiedBy>
  <cp:revision>61</cp:revision>
  <cp:lastPrinted>2019-08-23T20:44:22Z</cp:lastPrinted>
  <dcterms:created xsi:type="dcterms:W3CDTF">2019-07-08T18:39:15Z</dcterms:created>
  <dcterms:modified xsi:type="dcterms:W3CDTF">2020-10-17T16:16:19Z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0x01010087A2ECE6EE30EC4DB8D8A22BD801D6C7</vt:lpwstr>
  </property>
</Properties>
</file>